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4" r:id="rId2"/>
    <p:sldId id="375" r:id="rId3"/>
    <p:sldId id="378" r:id="rId4"/>
    <p:sldId id="379" r:id="rId5"/>
    <p:sldId id="380" r:id="rId6"/>
    <p:sldId id="381" r:id="rId7"/>
    <p:sldId id="382" r:id="rId8"/>
    <p:sldId id="385" r:id="rId9"/>
    <p:sldId id="392" r:id="rId10"/>
    <p:sldId id="394" r:id="rId11"/>
    <p:sldId id="390" r:id="rId12"/>
    <p:sldId id="391" r:id="rId13"/>
    <p:sldId id="393" r:id="rId14"/>
    <p:sldId id="383" r:id="rId15"/>
    <p:sldId id="386" r:id="rId16"/>
    <p:sldId id="384" r:id="rId17"/>
    <p:sldId id="387" r:id="rId18"/>
    <p:sldId id="388" r:id="rId19"/>
    <p:sldId id="389" r:id="rId20"/>
    <p:sldId id="395" r:id="rId21"/>
    <p:sldId id="39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4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EC70A-F502-4BDD-A00A-8A9C0175DC89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3FA8A-98B0-4AA8-9E57-923243312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6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4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8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DC166-603D-2042-6ED8-8D69364C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522205-4B23-B893-1553-0634EB77C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7177D-3519-CB79-F9AF-1F45F78B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A825C-6FB2-D1E5-9A03-B589A275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41A728-B656-942D-5F86-7460F9E0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880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56762-2B42-6177-93A2-3CFA40BB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CC6F9F-B82E-07AC-F1B3-52331913C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99E1A-7F34-A60A-A3FB-FE885A3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DA7A23-B01C-CE68-7D2E-48E7DE58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CD3BB-737D-63B2-291D-FF47A870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05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6BBD10-83C3-3F7B-720F-D1C594C44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26136-AE72-5300-5F42-E0F58F29F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ACF6E-5607-E6C2-5A2B-C6D555BB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3EB40-A746-36C0-8684-CBD421BB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3F398-AF2A-35B6-4A5D-9549CF8C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31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5A2DA-1F7F-032D-860F-9434CD4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B46C-15FD-477F-AEAC-2240925A5F40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7E8D6-1867-44DE-9D94-87167BA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4DE6E-0DF7-8A53-34F4-4203A502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0E35E9-AB26-4483-5917-44E2A8300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620732-056B-250B-9839-8EF4696944DC}"/>
              </a:ext>
            </a:extLst>
          </p:cNvPr>
          <p:cNvSpPr/>
          <p:nvPr userDrawn="1"/>
        </p:nvSpPr>
        <p:spPr>
          <a:xfrm>
            <a:off x="7888310" y="69562"/>
            <a:ext cx="4303690" cy="645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</a:p>
        </p:txBody>
      </p:sp>
    </p:spTree>
    <p:extLst>
      <p:ext uri="{BB962C8B-B14F-4D97-AF65-F5344CB8AC3E}">
        <p14:creationId xmlns:p14="http://schemas.microsoft.com/office/powerpoint/2010/main" val="3206535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2690E-858D-02DF-3DC4-522529BF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4D7B5-8DFC-28E3-FAC1-9718E20E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0BD22-2E21-6596-0430-5FB47CDF4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B24B5-0383-AA6B-03BC-092AA92D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ABACA4-E5EA-9CE0-FF89-54E8D36B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76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0921-9590-CD65-E9EF-AA94166E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DE6134-D737-0D87-9DBF-1341768E3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3BC85-EDDC-6DD6-B4AD-CFC5DEB9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85573-1EAC-E1F0-3536-02045C8E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69E40-4DF6-E5F0-25BC-898492A2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33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0FC0A-F9C1-8A11-B71D-B69F8E50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7395B-9E2B-5E81-6D47-E8BE6B7EF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3DE4D-3592-1818-7FF3-6208CF61F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531C8-4E0B-F242-14BE-0B3F0308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0D1C1E-2992-79CA-8B85-831E4742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8C670-3ACD-D4D3-8518-82D49C7A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25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66946-970E-5DA8-06B6-F88778D4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6CF1E-5A91-A80B-A991-EFA7A613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1872E7-347F-CE68-9BC9-A420A1AB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FC3539-2D75-25F5-E524-2AAE8373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C6E54B-DA4D-2D1A-0D2C-2C7982F2E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00FDB0-5479-2214-5091-1D477232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BCEA2B-1F86-8C7C-2298-C9BBF82F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B7DCE9-15E3-0176-9F68-E1D3BA9B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8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E9933-58A4-CE56-FA39-1C26C08C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ACCADE-AEE4-3BB4-BDB2-B936DA10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2553BC-7CC3-6AF9-6D3B-41E1D4DB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A8D18E-CFE0-DEB6-F08B-400B294D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28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C45BDA-D2FA-94B7-7E72-09EDF881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595E3-D61C-36F2-195F-72671B0C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D79C69-4805-B8D0-EB65-96525004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25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93348-0BAF-1BF5-587B-8D856D8E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B8D79-DB93-B501-CAE6-A532F528C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680212-7CB4-FFC5-3DC6-75BCF4FA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8349F-2573-99F2-0FB2-CB7C4408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1A84-2243-6317-143A-17270ECD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5FDD4-5488-3074-D1EA-A4AA684C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25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14234-24BE-4D54-3DF4-8A4AB2E8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82E7E0-0050-18CC-DFF2-BF555236B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5EC5DD-35F5-E116-98F4-9962481CA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26E6F-12BA-B1BA-771A-741421D9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E1E47-CC1C-D749-0C7A-E35CA7E9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10A29D-90FC-85F9-4E91-B70673B7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17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CCD1B6-3773-DA7A-13E3-F889B89C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63D2FC-EBF6-6D33-401B-BEB02F77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E5235-638C-EB95-AD7E-F130CC33E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E896-456C-48B5-B916-825A97815996}" type="datetimeFigureOut">
              <a:rPr lang="zh-CN" altLang="en-US" smtClean="0"/>
              <a:t>2024/2/16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A04E0B-BC55-BA37-BA3D-720EAC256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68F38-6F7A-2BD1-1022-580059EC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4" y="1103503"/>
            <a:ext cx="3584028" cy="35840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4806794" y="1273172"/>
            <a:ext cx="72828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国一学长带你学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立创</a:t>
            </a:r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EDA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专业版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DCD48-9897-E09A-860B-DB2AFD8DEE66}"/>
              </a:ext>
            </a:extLst>
          </p:cNvPr>
          <p:cNvSpPr txBox="1"/>
          <p:nvPr/>
        </p:nvSpPr>
        <p:spPr>
          <a:xfrm>
            <a:off x="4806794" y="3806734"/>
            <a:ext cx="594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电子实验室出品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F49E5E-76FC-E331-062D-49A180FE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97" y="4794150"/>
            <a:ext cx="1440431" cy="14404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B7FA1B-3019-ADC3-5FE2-1C6483DB441D}"/>
              </a:ext>
            </a:extLst>
          </p:cNvPr>
          <p:cNvSpPr txBox="1"/>
          <p:nvPr/>
        </p:nvSpPr>
        <p:spPr>
          <a:xfrm>
            <a:off x="527886" y="4970368"/>
            <a:ext cx="212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A2BF2-E138-4DA4-305F-8D99BB38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4" y="4794151"/>
            <a:ext cx="1440431" cy="144043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B3A2C3-62E9-33C1-9DFC-01A6356092B8}"/>
              </a:ext>
            </a:extLst>
          </p:cNvPr>
          <p:cNvSpPr txBox="1"/>
          <p:nvPr/>
        </p:nvSpPr>
        <p:spPr>
          <a:xfrm>
            <a:off x="3897153" y="4970369"/>
            <a:ext cx="265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蓝桥杯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23A59-6D5F-AAA6-C94D-C6327BDA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35" y="4766757"/>
            <a:ext cx="1440431" cy="14404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35139B-9246-B1AD-FDB7-9DE72C3AF6AF}"/>
              </a:ext>
            </a:extLst>
          </p:cNvPr>
          <p:cNvSpPr txBox="1"/>
          <p:nvPr/>
        </p:nvSpPr>
        <p:spPr>
          <a:xfrm>
            <a:off x="7975370" y="4970369"/>
            <a:ext cx="24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嵌入式</a:t>
            </a:r>
          </a:p>
        </p:txBody>
      </p:sp>
    </p:spTree>
    <p:extLst>
      <p:ext uri="{BB962C8B-B14F-4D97-AF65-F5344CB8AC3E}">
        <p14:creationId xmlns:p14="http://schemas.microsoft.com/office/powerpoint/2010/main" val="2810387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8AB617-E6D4-3E96-97C0-6190563F9BE7}"/>
              </a:ext>
            </a:extLst>
          </p:cNvPr>
          <p:cNvSpPr txBox="1"/>
          <p:nvPr/>
        </p:nvSpPr>
        <p:spPr>
          <a:xfrm>
            <a:off x="881008" y="1344489"/>
            <a:ext cx="103525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差分信号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：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依据两个信号线之间的电平差异，这里没有共地，传输的是两根信号之间的电平差，而且两个信号线的极性是相反的。</a:t>
            </a:r>
            <a:endParaRPr lang="zh-CN" altLang="en-US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40849B-FDFF-04C5-42CF-DEC6F145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08" y="3595959"/>
            <a:ext cx="10605593" cy="247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8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4BDA863-B855-F6E8-6D7C-0416EFA9C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900113"/>
            <a:ext cx="85725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687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4F0E4A1-D86E-AB12-4B7B-C763B1CA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51" y="858298"/>
            <a:ext cx="4941759" cy="324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4A3A8C6-8D00-C57A-B7B9-F249A1EEDC31}"/>
              </a:ext>
            </a:extLst>
          </p:cNvPr>
          <p:cNvSpPr txBox="1"/>
          <p:nvPr/>
        </p:nvSpPr>
        <p:spPr>
          <a:xfrm>
            <a:off x="499670" y="4305397"/>
            <a:ext cx="1127510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由上图可知，相对于单端信号，差分信号放大了有效信号，比如，对单端信号而言，输出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3V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的电压，不计干扰和损耗的情况下，则接收到的也是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3V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；而差分信号，一条线是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3V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，另一条是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-3V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，差分电压则是</a:t>
            </a:r>
            <a:r>
              <a:rPr lang="en-US" altLang="zh-CN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-6~6V</a:t>
            </a:r>
            <a:r>
              <a:rPr lang="zh-CN" altLang="en-US" sz="24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，这样就极大的提高了抗外部干扰的能力。</a:t>
            </a:r>
            <a:br>
              <a:rPr lang="zh-CN" altLang="en-US"/>
            </a:br>
            <a:endParaRPr lang="zh-CN" altLang="en-US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D60D61E4-A3F5-7E75-5AD0-6F2B37994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091" y="858298"/>
            <a:ext cx="5398958" cy="32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097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E382D97-E0CF-0B0F-B887-D30C27073B47}"/>
              </a:ext>
            </a:extLst>
          </p:cNvPr>
          <p:cNvSpPr txBox="1"/>
          <p:nvPr/>
        </p:nvSpPr>
        <p:spPr>
          <a:xfrm>
            <a:off x="515287" y="1166842"/>
            <a:ext cx="78267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差分线尽量短</a:t>
            </a:r>
          </a:p>
          <a:p>
            <a:pPr algn="l">
              <a:buFont typeface="+mj-lt"/>
              <a:buAutoNum type="arabicPeriod"/>
            </a:pP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优先绘制差分线</a:t>
            </a:r>
          </a:p>
          <a:p>
            <a:pPr algn="l">
              <a:buFont typeface="+mj-lt"/>
              <a:buAutoNum type="arabicPeriod"/>
            </a:pP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差分线上尽量不超过两对过孔（过孔会增加线路的寄生电感，影响信号完整性）</a:t>
            </a:r>
          </a:p>
          <a:p>
            <a:pPr algn="l">
              <a:buFont typeface="+mj-lt"/>
              <a:buAutoNum type="arabicPeriod"/>
            </a:pP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平行紧密走线，避免直角锐角走线</a:t>
            </a:r>
          </a:p>
          <a:p>
            <a:pPr algn="l">
              <a:buFont typeface="+mj-lt"/>
              <a:buAutoNum type="arabicPeriod"/>
            </a:pP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长度差尽量小（控制在 </a:t>
            </a:r>
            <a:r>
              <a:rPr lang="en-US" altLang="zh-CN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5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mil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以内）</a:t>
            </a:r>
          </a:p>
          <a:p>
            <a:pPr algn="l">
              <a:buFont typeface="+mj-lt"/>
              <a:buAutoNum type="arabicPeriod"/>
            </a:pP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与其它信号网络以及地的距离尽量在 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20mil 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以上</a:t>
            </a:r>
            <a:endParaRPr lang="en-US" altLang="zh-CN" sz="3200" b="0" i="0"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3200" b="0" i="0" strike="sng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注意阻抗匹配（</a:t>
            </a:r>
            <a:r>
              <a:rPr lang="en-US" altLang="zh-CN" sz="3200" b="0" i="0" strike="sng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90</a:t>
            </a:r>
            <a:r>
              <a:rPr lang="zh-CN" altLang="en-US" sz="3200" b="0" i="0" strike="sng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欧姆差分阻抗）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9CA45A-326C-400D-49D6-528025F0F1D0}"/>
              </a:ext>
            </a:extLst>
          </p:cNvPr>
          <p:cNvSpPr txBox="1"/>
          <p:nvPr/>
        </p:nvSpPr>
        <p:spPr>
          <a:xfrm>
            <a:off x="515287" y="346371"/>
            <a:ext cx="347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差分线绘制要求</a:t>
            </a:r>
            <a:endParaRPr lang="zh-CN" altLang="en-US" sz="3600">
              <a:solidFill>
                <a:srgbClr val="FF0000"/>
              </a:solidFill>
            </a:endParaRPr>
          </a:p>
        </p:txBody>
      </p:sp>
      <p:pic>
        <p:nvPicPr>
          <p:cNvPr id="12290" name="Picture 2" descr="在这里插入图片描述">
            <a:extLst>
              <a:ext uri="{FF2B5EF4-FFF2-40B4-BE49-F238E27FC236}">
                <a16:creationId xmlns:a16="http://schemas.microsoft.com/office/drawing/2014/main" id="{2D10AE48-6FAE-58D5-0986-AA5D6C835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957" y="1393733"/>
            <a:ext cx="2698230" cy="45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509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4561C8-F5FF-C518-3986-3A5F39995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85" y="1296513"/>
            <a:ext cx="6654429" cy="499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0B13232-18C8-C3D8-BB97-42C8ED950CB0}"/>
              </a:ext>
            </a:extLst>
          </p:cNvPr>
          <p:cNvSpPr txBox="1"/>
          <p:nvPr/>
        </p:nvSpPr>
        <p:spPr>
          <a:xfrm>
            <a:off x="515287" y="346371"/>
            <a:ext cx="3479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USB</a:t>
            </a:r>
            <a:r>
              <a:rPr lang="zh-CN" altLang="en-US" sz="3600" b="1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接口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63624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FE31586-383E-FDCC-09DB-14E1DB2C2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9" y="996926"/>
            <a:ext cx="10754822" cy="546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852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3747F4A-BFA3-8072-76C3-BB227111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2" t="1052" r="66377" b="972"/>
          <a:stretch/>
        </p:blipFill>
        <p:spPr bwMode="auto">
          <a:xfrm>
            <a:off x="2275988" y="1107960"/>
            <a:ext cx="1655265" cy="50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59312A-D84B-FACF-179B-0F124B4E3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90" y="677538"/>
            <a:ext cx="2976828" cy="30201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8D49C5-E93A-4A66-8BF7-AECA990C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90" y="3697647"/>
            <a:ext cx="2976828" cy="2943434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B373C62-5303-DE6B-F1D7-BB3C88D5E6E6}"/>
              </a:ext>
            </a:extLst>
          </p:cNvPr>
          <p:cNvCxnSpPr>
            <a:cxnSpLocks/>
          </p:cNvCxnSpPr>
          <p:nvPr/>
        </p:nvCxnSpPr>
        <p:spPr>
          <a:xfrm flipV="1">
            <a:off x="3170420" y="1851285"/>
            <a:ext cx="4362137" cy="1926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58DA430-27DA-6178-5E09-26EAAD00A60E}"/>
              </a:ext>
            </a:extLst>
          </p:cNvPr>
          <p:cNvCxnSpPr>
            <a:cxnSpLocks/>
          </p:cNvCxnSpPr>
          <p:nvPr/>
        </p:nvCxnSpPr>
        <p:spPr>
          <a:xfrm flipV="1">
            <a:off x="3455233" y="4744387"/>
            <a:ext cx="3957403" cy="944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462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055E8E5-F846-7892-9CC5-F3FFA4F96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43" y="2925817"/>
            <a:ext cx="2372566" cy="32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84CCACB-ED94-47F1-967E-0DD9F622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531" y="2214271"/>
            <a:ext cx="6611804" cy="276295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81C3134-7CE1-B85E-A0FE-AB1B5F559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22" y="2925816"/>
            <a:ext cx="2230936" cy="32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87EC8C-505F-E6C0-EC23-2D06FA70D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43" y="572569"/>
            <a:ext cx="4895115" cy="21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09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14B50AA-98A4-CE30-9E74-6B7D67B4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84" y="1466850"/>
            <a:ext cx="27527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2BC82D3-BB25-DDF8-9AB7-CC8332A77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23" y="2138479"/>
            <a:ext cx="6911574" cy="25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56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014A32-288E-85F0-4ED9-81439059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83"/>
            <a:ext cx="6990547" cy="659886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F87AB7F-07DE-968C-EDAA-53B938728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197" y="2539129"/>
            <a:ext cx="5058341" cy="18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272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5" y="2077422"/>
            <a:ext cx="2596364" cy="25963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9A69F7-FB84-C33B-D2AF-A298B0A3BFB5}"/>
              </a:ext>
            </a:extLst>
          </p:cNvPr>
          <p:cNvSpPr txBox="1"/>
          <p:nvPr/>
        </p:nvSpPr>
        <p:spPr>
          <a:xfrm>
            <a:off x="3302817" y="2313775"/>
            <a:ext cx="86644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第二十四课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USB</a:t>
            </a:r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拓展坞元件选型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98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B30594-E06A-82D8-DED1-A037EA87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36" y="918636"/>
            <a:ext cx="10496527" cy="50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31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37E77E-CE34-412A-B936-61F47A1C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7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3F9AC7-733B-2DA0-FE5F-DE16A3898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83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41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CB5331-30C6-5DDD-145F-BBAA34323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81" y="914808"/>
            <a:ext cx="3808945" cy="50785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9BCD437-8A1F-F973-F61F-792BB683A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70" y="914808"/>
            <a:ext cx="3808944" cy="50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36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AF0C54-FA1E-9A7E-46AD-063945FD7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42" y="1104899"/>
            <a:ext cx="3680981" cy="49079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0B28CE-52D3-5ECF-6C09-182F3517B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69" y="1104899"/>
            <a:ext cx="3680980" cy="49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F651972-94F8-92DE-DFF5-37808B70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517" y="835307"/>
            <a:ext cx="4705842" cy="249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6C6FC6-EC27-77F0-4564-B4EB9A28E3C4}"/>
              </a:ext>
            </a:extLst>
          </p:cNvPr>
          <p:cNvSpPr txBox="1"/>
          <p:nvPr/>
        </p:nvSpPr>
        <p:spPr>
          <a:xfrm>
            <a:off x="207818" y="835307"/>
            <a:ext cx="581890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</a:t>
            </a:r>
            <a:r>
              <a:rPr lang="zh-CN" altLang="en-US" sz="32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ub集线器</a:t>
            </a:r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：连接在host与device之间的一种用于usb接口扩展的usb设备。可以将一个usb上行接口扩展为多个下行接口，使得一个host可以同时与多个device连接。一般来说，一块hub桥接芯片可扩展4个usb接口。</a:t>
            </a:r>
          </a:p>
        </p:txBody>
      </p:sp>
      <p:pic>
        <p:nvPicPr>
          <p:cNvPr id="2052" name="Picture 4" descr="在这里插入图片描述">
            <a:extLst>
              <a:ext uri="{FF2B5EF4-FFF2-40B4-BE49-F238E27FC236}">
                <a16:creationId xmlns:a16="http://schemas.microsoft.com/office/drawing/2014/main" id="{8F43E59A-7F57-BDB9-BC0B-B3B41B5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517" y="3525983"/>
            <a:ext cx="4705842" cy="289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42165D-522B-5302-27FE-8F0C228D6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64" y="2442015"/>
            <a:ext cx="11224671" cy="19739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034671-DE4A-00D6-F38A-DACD8C5F02C3}"/>
              </a:ext>
            </a:extLst>
          </p:cNvPr>
          <p:cNvSpPr txBox="1"/>
          <p:nvPr/>
        </p:nvSpPr>
        <p:spPr>
          <a:xfrm>
            <a:off x="420439" y="309242"/>
            <a:ext cx="32705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USBHUB</a:t>
            </a:r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芯片</a:t>
            </a:r>
            <a:endParaRPr lang="zh-CN" altLang="en-US" sz="3600"/>
          </a:p>
        </p:txBody>
      </p:sp>
    </p:spTree>
    <p:extLst>
      <p:ext uri="{BB962C8B-B14F-4D97-AF65-F5344CB8AC3E}">
        <p14:creationId xmlns:p14="http://schemas.microsoft.com/office/powerpoint/2010/main" val="222590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703F7F5-0A29-2A0F-289D-531B1D886010}"/>
              </a:ext>
            </a:extLst>
          </p:cNvPr>
          <p:cNvSpPr txBox="1"/>
          <p:nvPr/>
        </p:nvSpPr>
        <p:spPr>
          <a:xfrm>
            <a:off x="463901" y="963118"/>
            <a:ext cx="609711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USB :   通用串行总线</a:t>
            </a:r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(英语: Universal Serial Bus，缩写:USB)是一种串口总线标准，也是一种输入输出接口的技术规范，被广泛地应用于个人电脑和移动设备等信息通讯产品新型Type C接口允许正反盲插。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1CDA04B-DCC6-FF21-ACF1-C444315BC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19" y="1571998"/>
            <a:ext cx="5182157" cy="380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5782D6-00FF-317B-D616-3D6CF31D20A0}"/>
              </a:ext>
            </a:extLst>
          </p:cNvPr>
          <p:cNvSpPr txBox="1"/>
          <p:nvPr/>
        </p:nvSpPr>
        <p:spPr>
          <a:xfrm>
            <a:off x="463901" y="4499921"/>
            <a:ext cx="6097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>
                <a:solidFill>
                  <a:srgbClr val="333333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USB</a:t>
            </a:r>
            <a:r>
              <a:rPr lang="zh-CN" altLang="en-US" sz="3200" b="0" i="0">
                <a:solidFill>
                  <a:srgbClr val="333333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使用</a:t>
            </a:r>
            <a:r>
              <a:rPr lang="zh-CN" altLang="en-US" sz="3200" b="0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差分信号</a:t>
            </a:r>
            <a:r>
              <a:rPr lang="zh-CN" altLang="en-US" sz="3200" b="0" i="0">
                <a:solidFill>
                  <a:srgbClr val="333333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传输数据，包括一对互补的信号，即正向信号和负向信号。</a:t>
            </a:r>
            <a:endParaRPr lang="zh-CN" altLang="en-US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1382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57FD176-5F88-F2F8-4492-703DF1CA2DEF}"/>
              </a:ext>
            </a:extLst>
          </p:cNvPr>
          <p:cNvSpPr txBox="1"/>
          <p:nvPr/>
        </p:nvSpPr>
        <p:spPr>
          <a:xfrm>
            <a:off x="470317" y="1366897"/>
            <a:ext cx="1076481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i="0">
                <a:solidFill>
                  <a:srgbClr val="FF0000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单端信号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就是信号的检测是基于信号线与参考基准线</a:t>
            </a:r>
            <a:r>
              <a:rPr lang="en-US" altLang="zh-CN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(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通常是地</a:t>
            </a:r>
            <a:r>
              <a:rPr lang="en-US" altLang="zh-CN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)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之间的电平变化，比如串口通信就是这种模式。串口有三根线</a:t>
            </a:r>
            <a:r>
              <a:rPr lang="en-US" altLang="zh-CN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(TX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、</a:t>
            </a:r>
            <a:r>
              <a:rPr lang="en-US" altLang="zh-CN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RX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和</a:t>
            </a:r>
            <a:r>
              <a:rPr lang="en-US" altLang="zh-CN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GND)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，发送和接收信号都是基于</a:t>
            </a:r>
            <a:r>
              <a:rPr lang="en-US" altLang="zh-CN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GND</a:t>
            </a:r>
            <a:r>
              <a:rPr lang="zh-CN" altLang="en-US" sz="3200" b="0" i="0">
                <a:solidFill>
                  <a:srgbClr val="4D4D4D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的电平而言的</a:t>
            </a:r>
            <a:r>
              <a:rPr lang="zh-CN" altLang="en-US" sz="3200">
                <a:solidFill>
                  <a:srgbClr val="4D4D4D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。</a:t>
            </a:r>
            <a:endParaRPr lang="zh-CN" altLang="en-US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8BDA31-6756-9A4F-E69D-EDF193917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33" y="3964329"/>
            <a:ext cx="7987133" cy="194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72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426</Words>
  <Application>Microsoft Office PowerPoint</Application>
  <PresentationFormat>宽屏</PresentationFormat>
  <Paragraphs>26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三极芯片体 超粗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yc x</dc:creator>
  <cp:lastModifiedBy>yc x</cp:lastModifiedBy>
  <cp:revision>46</cp:revision>
  <dcterms:created xsi:type="dcterms:W3CDTF">2024-01-23T04:02:51Z</dcterms:created>
  <dcterms:modified xsi:type="dcterms:W3CDTF">2024-02-16T14:10:04Z</dcterms:modified>
</cp:coreProperties>
</file>